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oppins Bold" charset="1" panose="00000800000000000000"/>
      <p:regular r:id="rId15"/>
    </p:embeddedFont>
    <p:embeddedFont>
      <p:font typeface="Open Sans 1 Bold" charset="1" panose="020B0806030504020204"/>
      <p:regular r:id="rId16"/>
    </p:embeddedFont>
    <p:embeddedFont>
      <p:font typeface="Open Sans 2" charset="1" panose="00000000000000000000"/>
      <p:regular r:id="rId17"/>
    </p:embeddedFont>
    <p:embeddedFont>
      <p:font typeface="Open Sans 2 Bold" charset="1" panose="00000000000000000000"/>
      <p:regular r:id="rId18"/>
    </p:embeddedFont>
    <p:embeddedFont>
      <p:font typeface="Poppins" charset="1" panose="00000500000000000000"/>
      <p:regular r:id="rId19"/>
    </p:embeddedFont>
    <p:embeddedFont>
      <p:font typeface="Open Sans 1" charset="1" panose="020B0606030504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368697" y="2024243"/>
            <a:ext cx="15550605" cy="5781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94"/>
              </a:lnSpc>
              <a:spcBef>
                <a:spcPct val="0"/>
              </a:spcBef>
            </a:pPr>
            <a:r>
              <a:rPr lang="en-US" b="true" sz="16139">
                <a:solidFill>
                  <a:srgbClr val="EBEAF6"/>
                </a:solidFill>
                <a:latin typeface="Poppins Bold"/>
                <a:ea typeface="Poppins Bold"/>
                <a:cs typeface="Poppins Bold"/>
                <a:sym typeface="Poppins Bold"/>
              </a:rPr>
              <a:t>IOT E CIDADES INTELIGENTES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941020">
            <a:off x="-4225381" y="-7489582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137862" y="8054763"/>
            <a:ext cx="7982052" cy="7982052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061200" y="2192738"/>
            <a:ext cx="6165600" cy="47625"/>
            <a:chOff x="0" y="0"/>
            <a:chExt cx="1623862" cy="1254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623862" cy="12543"/>
            </a:xfrm>
            <a:custGeom>
              <a:avLst/>
              <a:gdLst/>
              <a:ahLst/>
              <a:cxnLst/>
              <a:rect r="r" b="b" t="t" l="l"/>
              <a:pathLst>
                <a:path h="12543" w="1623862">
                  <a:moveTo>
                    <a:pt x="6272" y="0"/>
                  </a:moveTo>
                  <a:lnTo>
                    <a:pt x="1617590" y="0"/>
                  </a:lnTo>
                  <a:cubicBezTo>
                    <a:pt x="1619254" y="0"/>
                    <a:pt x="1620849" y="661"/>
                    <a:pt x="1622025" y="1837"/>
                  </a:cubicBezTo>
                  <a:cubicBezTo>
                    <a:pt x="1623201" y="3013"/>
                    <a:pt x="1623862" y="4608"/>
                    <a:pt x="1623862" y="6272"/>
                  </a:cubicBezTo>
                  <a:lnTo>
                    <a:pt x="1623862" y="6272"/>
                  </a:lnTo>
                  <a:cubicBezTo>
                    <a:pt x="1623862" y="7935"/>
                    <a:pt x="1623201" y="9530"/>
                    <a:pt x="1622025" y="10706"/>
                  </a:cubicBezTo>
                  <a:cubicBezTo>
                    <a:pt x="1620849" y="11882"/>
                    <a:pt x="1619254" y="12543"/>
                    <a:pt x="1617590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623862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6074233" y="989413"/>
            <a:ext cx="6152567" cy="125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INTEGRANTES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244721" y="2534315"/>
            <a:ext cx="10866747" cy="696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883"/>
              </a:lnSpc>
            </a:pPr>
            <a:r>
              <a:rPr lang="en-US" b="true" sz="5630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Bru</a:t>
            </a:r>
            <a:r>
              <a:rPr lang="en-US" b="true" sz="5630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no Henrique 825142649</a:t>
            </a:r>
          </a:p>
          <a:p>
            <a:pPr algn="just">
              <a:lnSpc>
                <a:spcPts val="7883"/>
              </a:lnSpc>
            </a:pPr>
            <a:r>
              <a:rPr lang="en-US" b="true" sz="5630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Carlos Eduardo 825154398</a:t>
            </a:r>
          </a:p>
          <a:p>
            <a:pPr algn="just">
              <a:lnSpc>
                <a:spcPts val="7883"/>
              </a:lnSpc>
            </a:pPr>
            <a:r>
              <a:rPr lang="en-US" b="true" sz="5630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Eduardo Oliveira 825137370</a:t>
            </a:r>
          </a:p>
          <a:p>
            <a:pPr algn="just">
              <a:lnSpc>
                <a:spcPts val="7883"/>
              </a:lnSpc>
            </a:pPr>
            <a:r>
              <a:rPr lang="en-US" b="true" sz="5630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Felipe Cadena 825144852</a:t>
            </a:r>
          </a:p>
          <a:p>
            <a:pPr algn="just">
              <a:lnSpc>
                <a:spcPts val="7883"/>
              </a:lnSpc>
            </a:pPr>
            <a:r>
              <a:rPr lang="en-US" b="true" sz="5630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Guilherme Garcia 824222500</a:t>
            </a:r>
          </a:p>
          <a:p>
            <a:pPr algn="just">
              <a:lnSpc>
                <a:spcPts val="7883"/>
              </a:lnSpc>
            </a:pPr>
            <a:r>
              <a:rPr lang="en-US" b="true" sz="5630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Gustavo Cavalcante 82512399</a:t>
            </a:r>
          </a:p>
          <a:p>
            <a:pPr algn="just">
              <a:lnSpc>
                <a:spcPts val="7883"/>
              </a:lnSpc>
            </a:pPr>
            <a:r>
              <a:rPr lang="en-US" b="true" sz="5630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Hugo Diniz 82515555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731395" y="2536914"/>
            <a:ext cx="9157214" cy="47625"/>
            <a:chOff x="0" y="0"/>
            <a:chExt cx="2411776" cy="1254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411776" cy="12543"/>
            </a:xfrm>
            <a:custGeom>
              <a:avLst/>
              <a:gdLst/>
              <a:ahLst/>
              <a:cxnLst/>
              <a:rect r="r" b="b" t="t" l="l"/>
              <a:pathLst>
                <a:path h="12543" w="2411776">
                  <a:moveTo>
                    <a:pt x="6272" y="0"/>
                  </a:moveTo>
                  <a:lnTo>
                    <a:pt x="2405505" y="0"/>
                  </a:lnTo>
                  <a:cubicBezTo>
                    <a:pt x="2407168" y="0"/>
                    <a:pt x="2408763" y="661"/>
                    <a:pt x="2409940" y="1837"/>
                  </a:cubicBezTo>
                  <a:cubicBezTo>
                    <a:pt x="2411116" y="3013"/>
                    <a:pt x="2411776" y="4608"/>
                    <a:pt x="2411776" y="6272"/>
                  </a:cubicBezTo>
                  <a:lnTo>
                    <a:pt x="2411776" y="6272"/>
                  </a:lnTo>
                  <a:cubicBezTo>
                    <a:pt x="2411776" y="7935"/>
                    <a:pt x="2411116" y="9530"/>
                    <a:pt x="2409940" y="10706"/>
                  </a:cubicBezTo>
                  <a:cubicBezTo>
                    <a:pt x="2408763" y="11882"/>
                    <a:pt x="2407168" y="12543"/>
                    <a:pt x="240550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2411776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-273778" y="0"/>
            <a:ext cx="5568779" cy="10287000"/>
            <a:chOff x="0" y="0"/>
            <a:chExt cx="862750" cy="159372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62750" cy="1593725"/>
            </a:xfrm>
            <a:custGeom>
              <a:avLst/>
              <a:gdLst/>
              <a:ahLst/>
              <a:cxnLst/>
              <a:rect r="r" b="b" t="t" l="l"/>
              <a:pathLst>
                <a:path h="1593725" w="862750">
                  <a:moveTo>
                    <a:pt x="0" y="0"/>
                  </a:moveTo>
                  <a:lnTo>
                    <a:pt x="862750" y="0"/>
                  </a:lnTo>
                  <a:lnTo>
                    <a:pt x="86275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4"/>
              <a:stretch>
                <a:fillRect l="-7362" t="0" r="-7362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6731395" y="1552664"/>
            <a:ext cx="9476443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b="true" sz="54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ILHAS DE CALOR URBANAS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31395" y="3355975"/>
            <a:ext cx="10503026" cy="349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O crescimento desordenado das cidades, com excesso de concreto e pouca vegetação, cria bolsões de calor. Isso piora a saúde das pessoas, aumenta o consumo de energia e diminui o bem-estar urbano.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222112" y="1681026"/>
            <a:ext cx="4143546" cy="4143546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0222112" y="6089003"/>
            <a:ext cx="6198435" cy="2479374"/>
            <a:chOff x="0" y="0"/>
            <a:chExt cx="6350000" cy="254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5"/>
              <a:stretch>
                <a:fillRect l="0" t="-75000" r="0" b="-74999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42698" y="1257856"/>
            <a:ext cx="7981449" cy="195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699"/>
              </a:lnSpc>
            </a:pPr>
            <a:r>
              <a:rPr lang="en-US" b="true" sz="54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REDES DE SENSORES AMBIENTAIS (IOT)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6373" y="3866513"/>
            <a:ext cx="8594098" cy="490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Sensores instalados em postes e prédios monitoram clima, poluição e ruído em tempo real. Eles usam redes como LoRaWAN e 5G para enviar os dados para plataformas inteligentes que analisam os padrões ambientais.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11290017" y="6965654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74000" y="3290913"/>
            <a:ext cx="3936379" cy="5950615"/>
            <a:chOff x="0" y="0"/>
            <a:chExt cx="6350000" cy="959928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9599280"/>
            </a:xfrm>
            <a:custGeom>
              <a:avLst/>
              <a:gdLst/>
              <a:ahLst/>
              <a:cxnLst/>
              <a:rect r="r" b="b" t="t" l="l"/>
              <a:pathLst>
                <a:path h="9599280" w="6350000">
                  <a:moveTo>
                    <a:pt x="0" y="9112917"/>
                  </a:moveTo>
                  <a:lnTo>
                    <a:pt x="0" y="486364"/>
                  </a:lnTo>
                  <a:cubicBezTo>
                    <a:pt x="0" y="217584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8864"/>
                    <a:pt x="6350000" y="486364"/>
                  </a:cubicBezTo>
                  <a:lnTo>
                    <a:pt x="6350000" y="9112917"/>
                  </a:lnTo>
                  <a:cubicBezTo>
                    <a:pt x="6350000" y="9381696"/>
                    <a:pt x="6134100" y="9599280"/>
                    <a:pt x="5867400" y="9599280"/>
                  </a:cubicBezTo>
                  <a:lnTo>
                    <a:pt x="482600" y="9599280"/>
                  </a:lnTo>
                  <a:cubicBezTo>
                    <a:pt x="217170" y="9599280"/>
                    <a:pt x="0" y="9381696"/>
                    <a:pt x="0" y="9112917"/>
                  </a:cubicBezTo>
                  <a:close/>
                </a:path>
              </a:pathLst>
            </a:custGeom>
            <a:blipFill>
              <a:blip r:embed="rId4"/>
              <a:stretch>
                <a:fillRect l="-25584" t="0" r="-25584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2381806" y="2324478"/>
            <a:ext cx="13524388" cy="47625"/>
            <a:chOff x="0" y="0"/>
            <a:chExt cx="3561979" cy="1254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561979" cy="12543"/>
            </a:xfrm>
            <a:custGeom>
              <a:avLst/>
              <a:gdLst/>
              <a:ahLst/>
              <a:cxnLst/>
              <a:rect r="r" b="b" t="t" l="l"/>
              <a:pathLst>
                <a:path h="12543" w="3561979">
                  <a:moveTo>
                    <a:pt x="6272" y="0"/>
                  </a:moveTo>
                  <a:lnTo>
                    <a:pt x="3555707" y="0"/>
                  </a:lnTo>
                  <a:cubicBezTo>
                    <a:pt x="3557370" y="0"/>
                    <a:pt x="3558966" y="661"/>
                    <a:pt x="3560142" y="1837"/>
                  </a:cubicBezTo>
                  <a:cubicBezTo>
                    <a:pt x="3561318" y="3013"/>
                    <a:pt x="3561979" y="4608"/>
                    <a:pt x="3561979" y="6272"/>
                  </a:cubicBezTo>
                  <a:lnTo>
                    <a:pt x="3561979" y="6272"/>
                  </a:lnTo>
                  <a:cubicBezTo>
                    <a:pt x="3561979" y="7935"/>
                    <a:pt x="3561318" y="9530"/>
                    <a:pt x="3560142" y="10706"/>
                  </a:cubicBezTo>
                  <a:cubicBezTo>
                    <a:pt x="3558966" y="11882"/>
                    <a:pt x="3557370" y="12543"/>
                    <a:pt x="3555707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3561979" cy="60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174024" y="3889071"/>
            <a:ext cx="649244" cy="64924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5174024" y="6510732"/>
            <a:ext cx="649244" cy="649244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2381806" y="1340228"/>
            <a:ext cx="13524388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b="true" sz="54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CIDADES QUE JÁ USAM IOT AMBIENTAL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243494" y="3241010"/>
            <a:ext cx="8861341" cy="2527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Chicago usa sensores no projeto Array of Things para medir temperatura, umidade e movimento.</a:t>
            </a:r>
          </a:p>
          <a:p>
            <a:pPr algn="just">
              <a:lnSpc>
                <a:spcPts val="5040"/>
              </a:lnSpc>
              <a:spcBef>
                <a:spcPct val="0"/>
              </a:spcBef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5635870" y="7102826"/>
            <a:ext cx="749593" cy="462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7"/>
              </a:lnSpc>
              <a:spcBef>
                <a:spcPct val="0"/>
              </a:spcBef>
            </a:pPr>
            <a:r>
              <a:rPr lang="en-US" b="true" sz="2719">
                <a:solidFill>
                  <a:srgbClr val="07032B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02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243494" y="5862671"/>
            <a:ext cx="8861341" cy="2527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Barcelona criou a plataforma Sentilo, que monitora poluição, tráfego e ruído usando sensores em toda a cidade.</a:t>
            </a:r>
          </a:p>
          <a:p>
            <a:pPr algn="just">
              <a:lnSpc>
                <a:spcPts val="50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59742" y="1476432"/>
            <a:ext cx="5158639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PROPOSTA INOVADORA: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362047" y="2891554"/>
            <a:ext cx="13563907" cy="4503893"/>
            <a:chOff x="0" y="0"/>
            <a:chExt cx="18085209" cy="6005190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142875"/>
              <a:ext cx="17326280" cy="2335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en-US" b="true" sz="5000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COOLCITY: MONITORAMENTO E MITIGAÇÃO ATIVA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763406" y="2624873"/>
              <a:ext cx="16321803" cy="3380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863599" indent="-431800" lvl="1">
                <a:lnSpc>
                  <a:spcPts val="69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Integra IoT + IA + Drones + Atuadores Urbanos</a:t>
              </a:r>
            </a:p>
            <a:p>
              <a:pPr algn="just" marL="863599" indent="-431800" lvl="1">
                <a:lnSpc>
                  <a:spcPts val="69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Atua diretamente nas áreas quentes</a:t>
              </a:r>
            </a:p>
            <a:p>
              <a:pPr algn="just" marL="863599" indent="-431800" lvl="1">
                <a:lnSpc>
                  <a:spcPts val="69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Solução escalável e automatizada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941020">
            <a:off x="-6238709" y="-8572044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-1477666">
            <a:off x="8443658" y="5370633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8867498" y="3101244"/>
            <a:ext cx="4749186" cy="4749167"/>
            <a:chOff x="0" y="0"/>
            <a:chExt cx="6350000" cy="63499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488654" y="2917641"/>
            <a:ext cx="5116374" cy="5116374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7032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12672248" y="3101244"/>
            <a:ext cx="4749186" cy="4749167"/>
            <a:chOff x="0" y="0"/>
            <a:chExt cx="6350000" cy="63499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0" t="-14308" r="0" b="-14308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172427" y="876300"/>
            <a:ext cx="6556524" cy="98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b="true" sz="54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COMO FUNCIONA: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72427" y="2374716"/>
            <a:ext cx="6335316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33C1C1"/>
                </a:solidFill>
                <a:latin typeface="Poppins Bold"/>
                <a:ea typeface="Poppins Bold"/>
                <a:cs typeface="Poppins Bold"/>
                <a:sym typeface="Poppins Bold"/>
              </a:rPr>
              <a:t>Arquitetura do Sistema CoolCity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79011" y="3460566"/>
            <a:ext cx="7543357" cy="531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Sensores: temperatura, umidade, radiação solar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Drones: mapeamento térmico aéreo em tempo real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IA: análise e previsão de calor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Atuadores: nebulizadores, sombreamento retrátil, irrigação automatizada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App/Painel: exibe alertas e mapas de calor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941020">
            <a:off x="-3526188" y="-6405116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096803" y="557375"/>
            <a:ext cx="137619" cy="1376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353109" y="557375"/>
            <a:ext cx="137619" cy="13761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605028" y="557375"/>
            <a:ext cx="137619" cy="13761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28700" y="876300"/>
            <a:ext cx="12954042" cy="195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b="true" sz="54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DIFERENCIAIS, IMPACTOS E FUTURO DA PROPOSTA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5953" y="3786221"/>
            <a:ext cx="10198912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 ativo e integrado (IoT + IA + drones)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Atua automaticamente em áreas quentes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Inovador: resposta em tempo real ao calor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548666" y="3519521"/>
            <a:ext cx="2666270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b="true" sz="30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Diferenciais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69554" y="4129121"/>
            <a:ext cx="7473092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duçã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 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 te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mpe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tura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enças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r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elaci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ona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das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ao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lor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Eco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ia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 ene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rgia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Mais co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orto 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530936" y="3290921"/>
            <a:ext cx="444649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b="true" sz="30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Impactos Esperados</a:t>
            </a:r>
          </a:p>
          <a:p>
            <a:pPr algn="just">
              <a:lnSpc>
                <a:spcPts val="4200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498278" y="6653246"/>
            <a:ext cx="8848047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</a:t>
            </a: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 custo inicial e manutenção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Testes em bairros-piloto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Integração futura com outros sistemas da cidade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548666" y="6377021"/>
            <a:ext cx="4747272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Desafios e Futuro</a:t>
            </a:r>
          </a:p>
          <a:p>
            <a:pPr algn="just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3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7666">
            <a:off x="12306262" y="5511744"/>
            <a:ext cx="11751190" cy="9550513"/>
          </a:xfrm>
          <a:custGeom>
            <a:avLst/>
            <a:gdLst/>
            <a:ahLst/>
            <a:cxnLst/>
            <a:rect r="r" b="b" t="t" l="l"/>
            <a:pathLst>
              <a:path h="9550513" w="11751190">
                <a:moveTo>
                  <a:pt x="0" y="0"/>
                </a:moveTo>
                <a:lnTo>
                  <a:pt x="11751190" y="0"/>
                </a:lnTo>
                <a:lnTo>
                  <a:pt x="11751190" y="9550512"/>
                </a:lnTo>
                <a:lnTo>
                  <a:pt x="0" y="9550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181857" y="8291827"/>
            <a:ext cx="106143" cy="966473"/>
            <a:chOff x="0" y="0"/>
            <a:chExt cx="626900" cy="57081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26900" cy="5708159"/>
            </a:xfrm>
            <a:custGeom>
              <a:avLst/>
              <a:gdLst/>
              <a:ahLst/>
              <a:cxnLst/>
              <a:rect r="r" b="b" t="t" l="l"/>
              <a:pathLst>
                <a:path h="5708159" w="626900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634398" y="3328857"/>
            <a:ext cx="11019204" cy="3629285"/>
            <a:chOff x="0" y="0"/>
            <a:chExt cx="2384771" cy="7854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384771" cy="785448"/>
            </a:xfrm>
            <a:custGeom>
              <a:avLst/>
              <a:gdLst/>
              <a:ahLst/>
              <a:cxnLst/>
              <a:rect r="r" b="b" t="t" l="l"/>
              <a:pathLst>
                <a:path h="785448" w="2384771">
                  <a:moveTo>
                    <a:pt x="9134" y="0"/>
                  </a:moveTo>
                  <a:lnTo>
                    <a:pt x="2375637" y="0"/>
                  </a:lnTo>
                  <a:cubicBezTo>
                    <a:pt x="2380681" y="0"/>
                    <a:pt x="2384771" y="4089"/>
                    <a:pt x="2384771" y="9134"/>
                  </a:cubicBezTo>
                  <a:lnTo>
                    <a:pt x="2384771" y="776315"/>
                  </a:lnTo>
                  <a:cubicBezTo>
                    <a:pt x="2384771" y="781359"/>
                    <a:pt x="2380681" y="785448"/>
                    <a:pt x="2375637" y="785448"/>
                  </a:cubicBezTo>
                  <a:lnTo>
                    <a:pt x="9134" y="785448"/>
                  </a:lnTo>
                  <a:cubicBezTo>
                    <a:pt x="4089" y="785448"/>
                    <a:pt x="0" y="781359"/>
                    <a:pt x="0" y="776315"/>
                  </a:cubicBezTo>
                  <a:lnTo>
                    <a:pt x="0" y="9134"/>
                  </a:lnTo>
                  <a:cubicBezTo>
                    <a:pt x="0" y="4089"/>
                    <a:pt x="4089" y="0"/>
                    <a:pt x="913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062C6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61925"/>
              <a:ext cx="2384771" cy="947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599"/>
                </a:lnSpc>
              </a:pPr>
              <a:r>
                <a:rPr lang="en-US" sz="9000">
                  <a:solidFill>
                    <a:srgbClr val="5062C6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AGRADEÇO A ATENÇÃO!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0" y="65969"/>
            <a:ext cx="1120269" cy="1925462"/>
          </a:xfrm>
          <a:custGeom>
            <a:avLst/>
            <a:gdLst/>
            <a:ahLst/>
            <a:cxnLst/>
            <a:rect r="r" b="b" t="t" l="l"/>
            <a:pathLst>
              <a:path h="1925462" w="1120269">
                <a:moveTo>
                  <a:pt x="0" y="0"/>
                </a:moveTo>
                <a:lnTo>
                  <a:pt x="1120269" y="0"/>
                </a:lnTo>
                <a:lnTo>
                  <a:pt x="1120269" y="1925462"/>
                </a:lnTo>
                <a:lnTo>
                  <a:pt x="0" y="192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061588" y="65969"/>
            <a:ext cx="1120269" cy="1925462"/>
          </a:xfrm>
          <a:custGeom>
            <a:avLst/>
            <a:gdLst/>
            <a:ahLst/>
            <a:cxnLst/>
            <a:rect r="r" b="b" t="t" l="l"/>
            <a:pathLst>
              <a:path h="1925462" w="1120269">
                <a:moveTo>
                  <a:pt x="0" y="0"/>
                </a:moveTo>
                <a:lnTo>
                  <a:pt x="1120269" y="0"/>
                </a:lnTo>
                <a:lnTo>
                  <a:pt x="1120269" y="1925462"/>
                </a:lnTo>
                <a:lnTo>
                  <a:pt x="0" y="192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0" y="8291827"/>
            <a:ext cx="1120269" cy="1925462"/>
          </a:xfrm>
          <a:custGeom>
            <a:avLst/>
            <a:gdLst/>
            <a:ahLst/>
            <a:cxnLst/>
            <a:rect r="r" b="b" t="t" l="l"/>
            <a:pathLst>
              <a:path h="1925462" w="1120269">
                <a:moveTo>
                  <a:pt x="0" y="0"/>
                </a:moveTo>
                <a:lnTo>
                  <a:pt x="1120269" y="0"/>
                </a:lnTo>
                <a:lnTo>
                  <a:pt x="1120269" y="1925461"/>
                </a:lnTo>
                <a:lnTo>
                  <a:pt x="0" y="1925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DAGox_szXTI</dc:identifier>
  <dcterms:modified xsi:type="dcterms:W3CDTF">2011-08-01T06:04:30Z</dcterms:modified>
  <cp:revision>1</cp:revision>
  <dc:title>iot</dc:title>
</cp:coreProperties>
</file>

<file path=docProps/thumbnail.jpeg>
</file>